
<file path=[Content_Types].xml><?xml version="1.0" encoding="utf-8"?>
<Types xmlns="http://schemas.openxmlformats.org/package/2006/content-types">
  <Default Extension="jpe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1"/>
  </p:notesMasterIdLst>
  <p:handoutMasterIdLst>
    <p:handoutMasterId r:id="rId22"/>
  </p:handoutMasterIdLst>
  <p:sldIdLst>
    <p:sldId id="258" r:id="rId2"/>
    <p:sldId id="612" r:id="rId3"/>
    <p:sldId id="431" r:id="rId4"/>
    <p:sldId id="432" r:id="rId5"/>
    <p:sldId id="433" r:id="rId6"/>
    <p:sldId id="434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613" r:id="rId15"/>
    <p:sldId id="442" r:id="rId16"/>
    <p:sldId id="443" r:id="rId17"/>
    <p:sldId id="444" r:id="rId18"/>
    <p:sldId id="611" r:id="rId19"/>
    <p:sldId id="445" r:id="rId20"/>
  </p:sldIdLst>
  <p:sldSz cx="9144000" cy="5143500" type="screen16x9"/>
  <p:notesSz cx="6858000" cy="9144000"/>
  <p:defaultTextStyle>
    <a:defPPr>
      <a:defRPr lang="zh-CN"/>
    </a:defPPr>
    <a:lvl1pPr algn="l" defTabSz="685800" rtl="0" fontAlgn="base">
      <a:spcBef>
        <a:spcPct val="0"/>
      </a:spcBef>
      <a:spcAft>
        <a:spcPct val="0"/>
      </a:spcAft>
      <a:buFont typeface="Arial" charset="0"/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342900" indent="114300" algn="l" defTabSz="685800" rtl="0" fontAlgn="base">
      <a:spcBef>
        <a:spcPct val="0"/>
      </a:spcBef>
      <a:spcAft>
        <a:spcPct val="0"/>
      </a:spcAft>
      <a:buFont typeface="Arial" charset="0"/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685800" indent="228600" algn="l" defTabSz="685800" rtl="0" fontAlgn="base">
      <a:spcBef>
        <a:spcPct val="0"/>
      </a:spcBef>
      <a:spcAft>
        <a:spcPct val="0"/>
      </a:spcAft>
      <a:buFont typeface="Arial" charset="0"/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028700" indent="342900" algn="l" defTabSz="685800" rtl="0" fontAlgn="base">
      <a:spcBef>
        <a:spcPct val="0"/>
      </a:spcBef>
      <a:spcAft>
        <a:spcPct val="0"/>
      </a:spcAft>
      <a:buFont typeface="Arial" charset="0"/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371600" indent="457200" algn="l" defTabSz="685800" rtl="0" fontAlgn="base">
      <a:spcBef>
        <a:spcPct val="0"/>
      </a:spcBef>
      <a:spcAft>
        <a:spcPct val="0"/>
      </a:spcAft>
      <a:buFont typeface="Arial" charset="0"/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">
          <p15:clr>
            <a:srgbClr val="A4A3A4"/>
          </p15:clr>
        </p15:guide>
        <p15:guide id="2" orient="horz" pos="900">
          <p15:clr>
            <a:srgbClr val="A4A3A4"/>
          </p15:clr>
        </p15:guide>
        <p15:guide id="3" orient="horz" pos="2052">
          <p15:clr>
            <a:srgbClr val="A4A3A4"/>
          </p15:clr>
        </p15:guide>
        <p15:guide id="4" orient="horz" pos="3132">
          <p15:clr>
            <a:srgbClr val="A4A3A4"/>
          </p15:clr>
        </p15:guide>
        <p15:guide id="5" orient="horz" pos="1116">
          <p15:clr>
            <a:srgbClr val="A4A3A4"/>
          </p15:clr>
        </p15:guide>
        <p15:guide id="6" orient="horz" pos="684">
          <p15:clr>
            <a:srgbClr val="A4A3A4"/>
          </p15:clr>
        </p15:guide>
        <p15:guide id="7" pos="2880">
          <p15:clr>
            <a:srgbClr val="A4A3A4"/>
          </p15:clr>
        </p15:guide>
        <p15:guide id="8" pos="245">
          <p15:clr>
            <a:srgbClr val="A4A3A4"/>
          </p15:clr>
        </p15:guide>
        <p15:guide id="9" pos="893">
          <p15:clr>
            <a:srgbClr val="A4A3A4"/>
          </p15:clr>
        </p15:guide>
        <p15:guide id="10" pos="5514">
          <p15:clr>
            <a:srgbClr val="A4A3A4"/>
          </p15:clr>
        </p15:guide>
        <p15:guide id="11" pos="5299">
          <p15:clr>
            <a:srgbClr val="A4A3A4"/>
          </p15:clr>
        </p15:guide>
        <p15:guide id="12" pos="4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帐户" initials="M帐" lastIdx="1" clrIdx="0">
    <p:extLst>
      <p:ext uri="{19B8F6BF-5375-455C-9EA6-DF929625EA0E}">
        <p15:presenceInfo xmlns:p15="http://schemas.microsoft.com/office/powerpoint/2012/main" userId="c8f51119b6961bf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A7E7E"/>
    <a:srgbClr val="F610E6"/>
    <a:srgbClr val="A3D769"/>
    <a:srgbClr val="FBEFC7"/>
    <a:srgbClr val="FFCB25"/>
    <a:srgbClr val="2486C2"/>
    <a:srgbClr val="FFE181"/>
    <a:srgbClr val="E36D6D"/>
    <a:srgbClr val="6F9C2E"/>
    <a:srgbClr val="D5A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6575" autoAdjust="0"/>
  </p:normalViewPr>
  <p:slideViewPr>
    <p:cSldViewPr>
      <p:cViewPr varScale="1">
        <p:scale>
          <a:sx n="104" d="100"/>
          <a:sy n="104" d="100"/>
        </p:scale>
        <p:origin x="1312" y="48"/>
      </p:cViewPr>
      <p:guideLst>
        <p:guide orient="horz" pos="108"/>
        <p:guide orient="horz" pos="900"/>
        <p:guide orient="horz" pos="2052"/>
        <p:guide orient="horz" pos="3132"/>
        <p:guide orient="horz" pos="1116"/>
        <p:guide orient="horz" pos="684"/>
        <p:guide pos="2880"/>
        <p:guide pos="245"/>
        <p:guide pos="893"/>
        <p:guide pos="5514"/>
        <p:guide pos="5299"/>
        <p:guide pos="4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4295" cy="742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008247A-13B5-491F-9F97-C32DC2A76F1F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BF023A7-28A7-4F76-9563-AF5157558A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4386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Segoe U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63021AE8-D0B7-4BF6-B781-51FEE193BFAD}" type="datetime1">
              <a:rPr lang="en-US"/>
              <a:pPr>
                <a:defRPr/>
              </a:pPr>
              <a:t>10/16/2026</a:t>
            </a:fld>
            <a:endParaRPr lang="en-US" sz="1200">
              <a:latin typeface="Segoe UI" pitchFamily="34" charset="0"/>
            </a:endParaRPr>
          </a:p>
        </p:txBody>
      </p:sp>
      <p:sp>
        <p:nvSpPr>
          <p:cNvPr id="47108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47109" name="Notes Placeholder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Click to edit Master text styles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Second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Third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Fourth level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en-US" altLang="zh-CN" sz="1200"/>
              <a:t>Fifth level</a:t>
            </a:r>
          </a:p>
        </p:txBody>
      </p:sp>
      <p:sp>
        <p:nvSpPr>
          <p:cNvPr id="10246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500">
                <a:latin typeface="Segoe UI" pitchFamily="34" charset="0"/>
                <a:sym typeface="Segoe U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7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172200" y="8685213"/>
            <a:ext cx="684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C602B0D3-82A8-4140-9467-B613966B3B70}" type="slidenum">
              <a:rPr lang="en-US"/>
              <a:pPr>
                <a:defRPr/>
              </a:pPr>
              <a:t>‹#›</a:t>
            </a:fld>
            <a:endParaRPr lang="en-US" sz="120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87260"/>
      </p:ext>
    </p:extLst>
  </p:cSld>
  <p:clrMap bg1="dk2" tx1="lt1" bg2="dk1" tx2="lt2" accent1="accent1" accent2="accent2" accent3="accent3" accent4="accent4" accent5="accent5" accent6="accent6" hlink="hlink" folHlink="folHlink"/>
  <p:hf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48132" name="页眉占位符 3"/>
          <p:cNvSpPr>
            <a:spLocks noGrp="1"/>
          </p:cNvSpPr>
          <p:nvPr>
            <p:ph type="hdr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en-US" altLang="zh-CN" sz="1200">
              <a:latin typeface="Segoe UI" pitchFamily="34" charset="0"/>
            </a:endParaRPr>
          </a:p>
        </p:txBody>
      </p:sp>
      <p:sp>
        <p:nvSpPr>
          <p:cNvPr id="48133" name="日期占位符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AACB7E6-B7CF-48FA-8C4E-E35873AF93AF}" type="datetime1">
              <a:rPr lang="en-US" altLang="zh-CN" smtClean="0"/>
              <a:pPr eaLnBrk="1" hangingPunct="1"/>
              <a:t>10/16/2026</a:t>
            </a:fld>
            <a:endParaRPr lang="en-US" altLang="zh-CN" sz="1200">
              <a:latin typeface="Segoe UI" pitchFamily="34" charset="0"/>
            </a:endParaRPr>
          </a:p>
        </p:txBody>
      </p:sp>
      <p:sp>
        <p:nvSpPr>
          <p:cNvPr id="48134" name="页脚占位符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 sz="500">
              <a:latin typeface="Segoe UI" pitchFamily="34" charset="0"/>
            </a:endParaRPr>
          </a:p>
        </p:txBody>
      </p:sp>
      <p:sp>
        <p:nvSpPr>
          <p:cNvPr id="48135" name="灯片编号占位符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C96E3EA8-631F-4D42-B07C-535257082CBD}" type="slidenum">
              <a:rPr lang="en-US" altLang="zh-CN" smtClean="0"/>
              <a:pPr eaLnBrk="1" hangingPunct="1"/>
              <a:t>1</a:t>
            </a:fld>
            <a:endParaRPr lang="en-US" altLang="zh-CN" sz="1200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05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AB0F4-7C75-4EFA-8EE7-F47BD171C7F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A721E-7253-463E-886E-DCB3B32C17B4}" type="datetime1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805700"/>
      </p:ext>
    </p:extLst>
  </p:cSld>
  <p:clrMapOvr>
    <a:masterClrMapping/>
  </p:clrMapOvr>
  <p:transition spd="med">
    <p:push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8938" y="171450"/>
            <a:ext cx="8364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>
                <a:sym typeface="Arial" charset="0"/>
              </a:rPr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1085850"/>
            <a:ext cx="8364537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>
                <a:sym typeface="Segoe UI" pitchFamily="34" charset="0"/>
              </a:rPr>
              <a:t>Click to edit Master text styles</a:t>
            </a:r>
          </a:p>
          <a:p>
            <a:pPr lvl="1"/>
            <a:r>
              <a:rPr lang="en-US" altLang="zh-CN">
                <a:sym typeface="Segoe UI" pitchFamily="34" charset="0"/>
              </a:rPr>
              <a:t>Second level</a:t>
            </a:r>
          </a:p>
          <a:p>
            <a:pPr lvl="2"/>
            <a:r>
              <a:rPr lang="en-US" altLang="zh-CN">
                <a:sym typeface="Segoe UI" pitchFamily="34" charset="0"/>
              </a:rPr>
              <a:t>Third level</a:t>
            </a:r>
          </a:p>
          <a:p>
            <a:pPr lvl="3"/>
            <a:r>
              <a:rPr lang="en-US" altLang="zh-CN">
                <a:sym typeface="Segoe UI" pitchFamily="34" charset="0"/>
              </a:rPr>
              <a:t>Fourth level</a:t>
            </a:r>
          </a:p>
          <a:p>
            <a:pPr lvl="4"/>
            <a:r>
              <a:rPr lang="en-US" altLang="zh-CN">
                <a:sym typeface="Segoe UI" pitchFamily="34" charset="0"/>
              </a:rPr>
              <a:t>Fifth level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7010400" y="4800600"/>
            <a:ext cx="21336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514A1D8F-DE77-4FE1-B39D-0EE60C975DF4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11A085-D558-4921-9F16-599A489A6F10}" type="datetime1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4" r:id="rId1"/>
  </p:sldLayoutIdLst>
  <p:transition spd="med">
    <p:push/>
  </p:transition>
  <p:hf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  <a:sym typeface="Arial" charset="0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5pPr>
      <a:lvl6pPr marL="11430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6pPr>
      <a:lvl7pPr marL="16002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7pPr>
      <a:lvl8pPr marL="20574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8pPr>
      <a:lvl9pPr marL="25146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Segoe UI" pitchFamily="34" charset="0"/>
          <a:cs typeface="Segoe UI" pitchFamily="34" charset="0"/>
          <a:sym typeface="Arial" charset="0"/>
        </a:defRPr>
      </a:lvl9pPr>
    </p:titleStyle>
    <p:bodyStyle>
      <a:lvl1pPr marL="346075" indent="-346075" algn="l" defTabSz="68580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2400">
          <a:solidFill>
            <a:schemeClr val="tx1"/>
          </a:solidFill>
          <a:latin typeface="+mn-lt"/>
          <a:ea typeface="+mn-ea"/>
          <a:cs typeface="+mn-cs"/>
          <a:sym typeface="Segoe UI" pitchFamily="34" charset="0"/>
        </a:defRPr>
      </a:lvl1pPr>
      <a:lvl2pPr marL="641350" indent="-295275" algn="l" defTabSz="68580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2100">
          <a:solidFill>
            <a:schemeClr val="tx1"/>
          </a:solidFill>
          <a:latin typeface="+mn-lt"/>
          <a:cs typeface="+mn-cs"/>
          <a:sym typeface="Segoe UI" pitchFamily="34" charset="0"/>
        </a:defRPr>
      </a:lvl2pPr>
      <a:lvl3pPr marL="942975" indent="-301625" algn="l" defTabSz="68580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>
          <a:solidFill>
            <a:schemeClr val="tx1"/>
          </a:solidFill>
          <a:latin typeface="+mn-lt"/>
          <a:cs typeface="+mn-cs"/>
          <a:sym typeface="Segoe UI" pitchFamily="34" charset="0"/>
        </a:defRPr>
      </a:lvl3pPr>
      <a:lvl4pPr marL="1203325" indent="-258763" algn="l" defTabSz="68580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4pPr>
      <a:lvl5pPr marL="1455738" indent="-252413" algn="l" defTabSz="68580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5pPr>
      <a:lvl6pPr marL="1912938" indent="-252413" algn="l" defTabSz="685800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6pPr>
      <a:lvl7pPr marL="2370138" indent="-252413" algn="l" defTabSz="685800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7pPr>
      <a:lvl8pPr marL="2827338" indent="-252413" algn="l" defTabSz="685800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8pPr>
      <a:lvl9pPr marL="3284538" indent="-252413" algn="l" defTabSz="685800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Blip>
          <a:blip r:embed="rId3"/>
        </a:buBlip>
        <a:defRPr sz="1500">
          <a:solidFill>
            <a:schemeClr val="tx1"/>
          </a:solidFill>
          <a:latin typeface="+mn-lt"/>
          <a:cs typeface="+mn-cs"/>
          <a:sym typeface="Segoe U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org&amp;utm_campaign=parser&amp;utm_content=thumbnai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2057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8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2054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27543C62-3670-4004-A05D-8FE5695BEC36}" type="slidenum">
              <a:rPr lang="zh-CN" altLang="en-US" sz="1800" smtClean="0">
                <a:latin typeface="Times New Roman" pitchFamily="18" charset="0"/>
              </a:rPr>
              <a:pPr eaLnBrk="1" hangingPunct="1"/>
              <a:t>1</a:t>
            </a:fld>
            <a:endParaRPr lang="zh-CN" altLang="en-US" sz="1800">
              <a:latin typeface="Times New Roman" pitchFamily="18" charset="0"/>
            </a:endParaRPr>
          </a:p>
        </p:txBody>
      </p:sp>
      <p:sp>
        <p:nvSpPr>
          <p:cNvPr id="13" name="标题 1"/>
          <p:cNvSpPr txBox="1">
            <a:spLocks/>
          </p:cNvSpPr>
          <p:nvPr/>
        </p:nvSpPr>
        <p:spPr bwMode="auto">
          <a:xfrm>
            <a:off x="0" y="1347292"/>
            <a:ext cx="9144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0" indent="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0" indent="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0" indent="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0" indent="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0" indent="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0" indent="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0" indent="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0" indent="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科研训练三</a:t>
            </a:r>
            <a:endParaRPr lang="en-US" altLang="zh-CN" sz="32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  <a:p>
            <a:pPr algn="ctr"/>
            <a:endParaRPr lang="en-US" altLang="zh-CN" sz="24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  <a:p>
            <a:pPr algn="ctr"/>
            <a:r>
              <a:rPr lang="en-US" altLang="zh-CN" sz="2800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4 </a:t>
            </a:r>
            <a:r>
              <a:rPr lang="zh-CN" altLang="en-US" sz="2800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论文写作：防御性写作</a:t>
            </a:r>
            <a:r>
              <a:rPr lang="en-US" altLang="zh-CN" sz="2800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, Defensive Writing</a:t>
            </a:r>
            <a:endParaRPr lang="zh-CN" altLang="en-US" sz="2800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F7F9970-198F-47DF-22CB-641301F7FDA3}"/>
              </a:ext>
            </a:extLst>
          </p:cNvPr>
          <p:cNvSpPr txBox="1">
            <a:spLocks/>
          </p:cNvSpPr>
          <p:nvPr/>
        </p:nvSpPr>
        <p:spPr>
          <a:xfrm>
            <a:off x="-172985" y="3101049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Tx/>
              <a:buNone/>
            </a:pPr>
            <a:r>
              <a:rPr lang="zh-CN" altLang="en-US" sz="2000">
                <a:solidFill>
                  <a:srgbClr val="363535"/>
                </a:solidFill>
                <a:latin typeface="Times New Roman"/>
                <a:ea typeface="微软雅黑"/>
                <a:cs typeface="Times New Roman"/>
              </a:rPr>
              <a:t>晏潇 博士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Tx/>
              <a:buNone/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武汉大学，武汉数学与智能研究院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>
                <a:solidFill>
                  <a:srgbClr val="363535"/>
                </a:solidFill>
                <a:latin typeface="Times New Roman"/>
                <a:ea typeface="微软雅黑"/>
                <a:cs typeface="Times New Roman"/>
              </a:rPr>
              <a:t>yanxiaosunny@whu.edu.cn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73649A2A-3FD1-1348-448F-0C12696C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" y="78611"/>
            <a:ext cx="706998" cy="706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3F098-F17E-F8E9-8F4D-9DB6EBE8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>
            <a:extLst>
              <a:ext uri="{FF2B5EF4-FFF2-40B4-BE49-F238E27FC236}">
                <a16:creationId xmlns:a16="http://schemas.microsoft.com/office/drawing/2014/main" id="{22BBF560-0CAD-2028-AEA4-80FAF84235E6}"/>
              </a:ext>
            </a:extLst>
          </p:cNvPr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>
              <a:extLst>
                <a:ext uri="{FF2B5EF4-FFF2-40B4-BE49-F238E27FC236}">
                  <a16:creationId xmlns:a16="http://schemas.microsoft.com/office/drawing/2014/main" id="{0EF367A7-DA5B-2298-0081-8DBCFBC20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>
              <a:extLst>
                <a:ext uri="{FF2B5EF4-FFF2-40B4-BE49-F238E27FC236}">
                  <a16:creationId xmlns:a16="http://schemas.microsoft.com/office/drawing/2014/main" id="{3AF55DB4-0F8E-C26B-20F0-BE5544B375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>
            <a:extLst>
              <a:ext uri="{FF2B5EF4-FFF2-40B4-BE49-F238E27FC236}">
                <a16:creationId xmlns:a16="http://schemas.microsoft.com/office/drawing/2014/main" id="{D8344F25-FE52-DD16-4C6C-1D98464F2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2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>
            <a:extLst>
              <a:ext uri="{FF2B5EF4-FFF2-40B4-BE49-F238E27FC236}">
                <a16:creationId xmlns:a16="http://schemas.microsoft.com/office/drawing/2014/main" id="{AE615FE2-9B70-0C6D-9F4D-2B119D3A35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>
            <a:extLst>
              <a:ext uri="{FF2B5EF4-FFF2-40B4-BE49-F238E27FC236}">
                <a16:creationId xmlns:a16="http://schemas.microsoft.com/office/drawing/2014/main" id="{17C3708C-9EF1-5572-6772-465407730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论文审稿流程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629E6D55-8AB3-22A9-2BE7-85D094954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>
            <a:extLst>
              <a:ext uri="{FF2B5EF4-FFF2-40B4-BE49-F238E27FC236}">
                <a16:creationId xmlns:a16="http://schemas.microsoft.com/office/drawing/2014/main" id="{95195A25-4842-04B8-6699-8C1B96A29127}"/>
              </a:ext>
            </a:extLst>
          </p:cNvPr>
          <p:cNvSpPr txBox="1"/>
          <p:nvPr/>
        </p:nvSpPr>
        <p:spPr>
          <a:xfrm>
            <a:off x="1" y="1749018"/>
            <a:ext cx="9143999" cy="3012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lvl="1" indent="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</a:pPr>
            <a:endParaRPr lang="zh-CN" altLang="en-US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通常有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3-5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位审稿人，可能是同一领域专家，也可能较为随机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负责写审稿意见和评价审稿回复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有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Area Chair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或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Associate Editor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，但通常不读论文，只是综合审稿人意见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大模型和科研大通胀时代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论文质量和审稿意见中性化，区分度不大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写作质量，尤其是审稿回复的质量，对录用尤其关键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endParaRPr lang="zh-CN" altLang="en-US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30FCFA4-54C8-5ED4-2E48-A0DC73A609D2}"/>
              </a:ext>
            </a:extLst>
          </p:cNvPr>
          <p:cNvSpPr/>
          <p:nvPr/>
        </p:nvSpPr>
        <p:spPr bwMode="auto">
          <a:xfrm>
            <a:off x="707778" y="1085855"/>
            <a:ext cx="1337310" cy="6686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zh-CN" altLang="en-US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投稿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91F012-D457-21E9-29A5-BF96001D64EB}"/>
              </a:ext>
            </a:extLst>
          </p:cNvPr>
          <p:cNvSpPr/>
          <p:nvPr/>
        </p:nvSpPr>
        <p:spPr bwMode="auto">
          <a:xfrm>
            <a:off x="2788920" y="1085854"/>
            <a:ext cx="1337310" cy="6686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zh-CN" altLang="en-US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审稿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F198AB2-13AA-342E-9883-43160C9E319D}"/>
              </a:ext>
            </a:extLst>
          </p:cNvPr>
          <p:cNvSpPr/>
          <p:nvPr/>
        </p:nvSpPr>
        <p:spPr bwMode="auto">
          <a:xfrm>
            <a:off x="4881799" y="1085853"/>
            <a:ext cx="1337310" cy="6686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zh-CN" altLang="en-US" sz="1800" b="1" dirty="0"/>
              <a:t>审稿回复</a:t>
            </a:r>
            <a:endParaRPr lang="en-US" altLang="zh-CN" sz="1800" b="1" dirty="0"/>
          </a:p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zh-CN" altLang="en-US" sz="1800" b="1" dirty="0"/>
              <a:t>论文修改</a:t>
            </a:r>
            <a:endParaRPr kumimoji="0" lang="zh-CN" altLang="en-US" sz="1800" b="1" i="0" u="none" strike="noStrike" cap="none" normalizeH="0" baseline="0" dirty="0">
              <a:ln>
                <a:noFill/>
              </a:ln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3E8A1A0-7555-2EAD-3B60-3D97E2AA73F5}"/>
              </a:ext>
            </a:extLst>
          </p:cNvPr>
          <p:cNvSpPr/>
          <p:nvPr/>
        </p:nvSpPr>
        <p:spPr bwMode="auto">
          <a:xfrm>
            <a:off x="6962941" y="1085850"/>
            <a:ext cx="1337310" cy="6686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zh-CN" altLang="en-US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接收</a:t>
            </a:r>
            <a:r>
              <a:rPr kumimoji="0" lang="en-US" altLang="zh-CN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/</a:t>
            </a:r>
            <a:r>
              <a:rPr kumimoji="0" lang="zh-CN" altLang="en-US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拒稿</a:t>
            </a:r>
            <a:endParaRPr kumimoji="0" lang="en-US" altLang="zh-CN" sz="1800" b="1" i="0" u="none" strike="noStrike" cap="none" normalizeH="0" baseline="0" dirty="0">
              <a:ln>
                <a:noFill/>
              </a:ln>
              <a:effectLst/>
              <a:latin typeface="Arial" charset="0"/>
              <a:ea typeface="宋体" pitchFamily="2" charset="-122"/>
            </a:endParaRPr>
          </a:p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zh-CN" altLang="en-US" sz="1800" b="1" i="0" u="none" strike="noStrike" cap="none" normalizeH="0" baseline="0" dirty="0">
                <a:ln>
                  <a:noFill/>
                </a:ln>
                <a:effectLst/>
                <a:latin typeface="Arial" charset="0"/>
                <a:ea typeface="宋体" pitchFamily="2" charset="-122"/>
              </a:rPr>
              <a:t>结果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2235991-825B-8379-7CF3-00106F497219}"/>
              </a:ext>
            </a:extLst>
          </p:cNvPr>
          <p:cNvCxnSpPr>
            <a:stCxn id="5" idx="3"/>
            <a:endCxn id="7" idx="1"/>
          </p:cNvCxnSpPr>
          <p:nvPr/>
        </p:nvCxnSpPr>
        <p:spPr bwMode="auto">
          <a:xfrm flipV="1">
            <a:off x="2045088" y="1420182"/>
            <a:ext cx="743832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345ECA1-F8A4-83D0-BADE-A312E362C4F3}"/>
              </a:ext>
            </a:extLst>
          </p:cNvPr>
          <p:cNvCxnSpPr/>
          <p:nvPr/>
        </p:nvCxnSpPr>
        <p:spPr bwMode="auto">
          <a:xfrm flipV="1">
            <a:off x="4126230" y="1420179"/>
            <a:ext cx="743832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8B9FE67-51FA-3359-1C9C-200DF9D4BE75}"/>
              </a:ext>
            </a:extLst>
          </p:cNvPr>
          <p:cNvCxnSpPr/>
          <p:nvPr/>
        </p:nvCxnSpPr>
        <p:spPr bwMode="auto">
          <a:xfrm flipV="1">
            <a:off x="6226013" y="1420178"/>
            <a:ext cx="743832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87603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3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审稿人的反应难以预测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17145" y="742599"/>
            <a:ext cx="8979408" cy="2967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审稿人风格和品味各异，同一篇文章，不同审稿人可能从完全相反的角度攻击论文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endParaRPr lang="en" altLang="zh-CN" sz="18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Smart   vs.   Dull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Erudite vs.   Ignorant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Careful vs.   Careless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Tolerant vs.  Severe</a:t>
            </a:r>
          </a:p>
          <a:p>
            <a:pPr marL="539750" lvl="1" indent="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</a:pPr>
            <a:endParaRPr lang="zh-CN" altLang="en-US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怎么防住不同审稿人的攻击，实现论文录用？</a:t>
            </a:r>
          </a:p>
        </p:txBody>
      </p:sp>
      <p:pic>
        <p:nvPicPr>
          <p:cNvPr id="2" name="Picture 10" descr="Icône de point d'interrogation et de question rouge (symbole png)">
            <a:extLst>
              <a:ext uri="{FF2B5EF4-FFF2-40B4-BE49-F238E27FC236}">
                <a16:creationId xmlns:a16="http://schemas.microsoft.com/office/drawing/2014/main" id="{8A53308A-3147-C0CD-6AB6-ABA2C3B7F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655" y="3157183"/>
            <a:ext cx="550332" cy="55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 descr="图片包含 形状&#10;&#10;描述已自动生成">
            <a:extLst>
              <a:ext uri="{FF2B5EF4-FFF2-40B4-BE49-F238E27FC236}">
                <a16:creationId xmlns:a16="http://schemas.microsoft.com/office/drawing/2014/main" id="{3500E6F2-40C3-4486-5A47-4A9D15367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96" y="1286498"/>
            <a:ext cx="1877118" cy="187711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15F7DA1-3F43-A104-F304-8B7AAB982900}"/>
              </a:ext>
            </a:extLst>
          </p:cNvPr>
          <p:cNvSpPr txBox="1"/>
          <p:nvPr/>
        </p:nvSpPr>
        <p:spPr>
          <a:xfrm>
            <a:off x="-16456" y="3864530"/>
            <a:ext cx="9160455" cy="45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5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</a:pP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Disclaimer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：中稿的核心是研究质量，本讲主要讨论写作技巧，可能有偏颇表述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4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带着防守意识去写（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Defensive Writing</a:t>
            </a:r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）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6794678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防御式写作的核心思路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写作时设想审稿人会怎么攻击和批评，提前把可能的问题解决掉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把不同审稿人的共性要求提炼出来，逐条满足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一套方法论，多年来实现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100+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论文录用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针对不同审稿人的三条具体标准（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个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Sparkling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亮眼 —— 在开头就打动人，虎头，以攻代守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Smooth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流畅 —— 新手也能轻松阅读和理解论文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Steady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扎实 —— 内容严谨，经得起反复严格检查</a:t>
            </a:r>
          </a:p>
          <a:p>
            <a:pPr marL="425450" marR="0" lvl="0" indent="-34290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每条标准下面都有更具体且可操作的规则</a:t>
            </a:r>
          </a:p>
          <a:p>
            <a:pPr marL="539750" lvl="1" indent="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</a:pPr>
            <a:endParaRPr lang="zh-CN" altLang="en-US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41995" name="图片 93" descr="l4en_p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145" y="1069400"/>
            <a:ext cx="2148840" cy="3049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5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Sparkling</a:t>
            </a:r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亮眼：闪电型的审稿人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Flash</a:t>
            </a:r>
            <a:endParaRPr lang="zh-CN" altLang="en-US" sz="26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6366053" cy="355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假想审稿人与攻击类型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截稿前一天打开邮件，手上有五篇论文要审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很忙，审稿意见要在三十分钟内写完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对这个题目没兴趣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&amp;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不懂，但被分到了必须审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。。。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摘要和引言需要给人留下强烈印象，让人决定接收论文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注意力和专注度会随时间下降，前面的内容读得更细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留下好或坏的第一印象，之后很难改变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有些审稿人会先下判断，然后找证据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Let the flash rush!</a:t>
            </a:r>
            <a:endParaRPr lang="zh-CN" altLang="en-US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41995" name="图片 94" descr="l4en_p4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209642"/>
            <a:ext cx="2148840" cy="2963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6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规则一：长引言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Introduction</a:t>
            </a:r>
            <a:endParaRPr lang="zh-CN" altLang="en-US" sz="26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0" y="624665"/>
            <a:ext cx="89794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写一个长引言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把整篇论文的内容概述一遍，让审稿人有足够的信息做决策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Intro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段落级提纲：问题；现有解法；我们的解法；实验；贡献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一条逻辑链串起来：问题 A 的核心是 B，已有方法缺点是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，我们通过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D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机制来解决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3C71F6E-28DD-9193-0BAB-EFCB37BCC6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57"/>
          <a:stretch>
            <a:fillRect/>
          </a:stretch>
        </p:blipFill>
        <p:spPr>
          <a:xfrm>
            <a:off x="1377314" y="2071541"/>
            <a:ext cx="2303145" cy="27570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87996B8-0796-681E-7191-112CB272A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523" y="2090521"/>
            <a:ext cx="2228850" cy="2710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7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亮眼：其他规则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强调问题和挑战，不是方案，不要写太多我们解决方案的细节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方案细节打动不了专家（知识渊博），还让新手审稿人难以理解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问题为什么重要、根本困难是什么、现有方法为什么不好、我们为什么能做好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围绕一张主图或主表来组织关键论证（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Alpha Figure or Table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闪电型的审稿人不会细读文字，具体的图和表给人印象更深，比文字论证更让人信服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用让主图或主表把动机、问题、解法、效果都讲出来</a:t>
            </a:r>
          </a:p>
        </p:txBody>
      </p:sp>
      <p:pic>
        <p:nvPicPr>
          <p:cNvPr id="41995" name="图片 96" descr="l4en_p6_c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926727"/>
            <a:ext cx="5338689" cy="1783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8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打造一套概念和逻辑体系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起名字，搭一套概念和逻辑体系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清晰分类现有工作（场景，设计逻辑等），清晰描述它们的原理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定义关键概念，用它们来推理动机、问题和解法：考验对问题的理解</a:t>
            </a:r>
          </a:p>
        </p:txBody>
      </p:sp>
      <p:pic>
        <p:nvPicPr>
          <p:cNvPr id="41995" name="图片 97" descr="l4en_p7_c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428" y="1865376"/>
            <a:ext cx="4481143" cy="2834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9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流畅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Smooth</a:t>
            </a:r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：迟钝型的审稿人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Dull</a:t>
            </a:r>
            <a:endParaRPr lang="zh-CN" altLang="en-US" sz="26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6091733" cy="4028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假想审稿人与攻击类型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不熟悉相关问题和工作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累了不愿思考，只想交差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记性和专注力差，容易走神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对公式和细节过敏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。。。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对领域有基础理解的学生应该能轻松读懂论文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吸引读者、把内容讲清楚，是作者的义务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读不懂的时候，多数审稿人会认为是作者的问题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读不懂会让人烦躁，并会为这种糟糕体验给出惩罚</a:t>
            </a:r>
          </a:p>
          <a:p>
            <a:pPr marL="425450" lvl="0" indent="-342900" defTabSz="914400" fontAlgn="auto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John knows nothing but we enlighten</a:t>
            </a:r>
            <a:endParaRPr lang="en-US" altLang="zh-CN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41995" name="图片 98" descr="l4en_p8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667" y="758826"/>
            <a:ext cx="2286000" cy="2281437"/>
          </a:xfrm>
          <a:prstGeom prst="rect">
            <a:avLst/>
          </a:prstGeom>
        </p:spPr>
      </p:pic>
      <p:pic>
        <p:nvPicPr>
          <p:cNvPr id="5" name="Picture 4" descr="在中国，“微笑脸” 是“呵呵”，在国外，“微笑脸” 却让你看起来无能| 爱范儿">
            <a:extLst>
              <a:ext uri="{FF2B5EF4-FFF2-40B4-BE49-F238E27FC236}">
                <a16:creationId xmlns:a16="http://schemas.microsoft.com/office/drawing/2014/main" id="{3C0FDC4C-0081-4FC1-84B3-5F1FFAADF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013" y="4187988"/>
            <a:ext cx="816816" cy="61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10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顺滑：规则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每段只说一件事：段落级提纲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在几件事之间跳来跳去会造成混乱、分散注意力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可以在段首或段尾替读者做个总结；避免过长的段落，造成读者压力大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用加粗和斜体做适当的强调和归纳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黑体让人容易定位内容、把握整体结构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斜体可以强调关键概念和名词，吸引人注意</a:t>
            </a:r>
          </a:p>
        </p:txBody>
      </p:sp>
      <p:pic>
        <p:nvPicPr>
          <p:cNvPr id="41995" name="图片 99" descr="l4en_p9_c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09" y="2901791"/>
            <a:ext cx="5423535" cy="18825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11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顺滑：图表与隔离复杂性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一图胜千言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图和表比文字直观，值得下大功夫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画好图表之后，论述起来也省力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图表的标准：好看易懂，黑白能区分，字体大小合适，题目标注详实</a:t>
            </a:r>
          </a:p>
          <a:p>
            <a:pPr marL="42545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不只是介绍自己的方法，还要讨论、解释、分析，给出洞见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方法本身之外，人还想知道它为什么能起作用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喜欢有洞见、直观、有趣的解释和例子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基于例子（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Running Example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）讲述比较复杂的算法和流程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隔离复杂性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扎实的工作通常复杂，但读者应该不看细节就理解思路框架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用定理、引理、证明隔离复杂部分；给出概览和路线图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12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Steady</a:t>
            </a:r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扎实：挑剔型的审稿人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Picky</a:t>
            </a:r>
            <a:endParaRPr lang="zh-CN" altLang="en-US" sz="26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想审稿人与攻击类型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严谨认真的学者，他们让世界变好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记性好、逻辑强的学者，审稿人中不少见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毫无理由地持负面态度；心情不好时挑个人发泄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…… 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有知识也有耐心的读者读三遍也找不出错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顶尖学者之所以是顶尖，正因为他们认真，也正因如此才来做顶会和顶刊审稿人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小错就能让他们生气并拒稿，不管工作本身有多好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错误有很多形态：不一致、逻辑、数学、图表、拼写</a:t>
            </a:r>
          </a:p>
        </p:txBody>
      </p:sp>
      <p:pic>
        <p:nvPicPr>
          <p:cNvPr id="41995" name="图片 91" descr="l4en_p11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670" y="914224"/>
            <a:ext cx="1857375" cy="185737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E9483C3-A09C-1C3E-2956-64A1D2F181E4}"/>
              </a:ext>
            </a:extLst>
          </p:cNvPr>
          <p:cNvSpPr txBox="1"/>
          <p:nvPr/>
        </p:nvSpPr>
        <p:spPr>
          <a:xfrm>
            <a:off x="188594" y="4040619"/>
            <a:ext cx="5126355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lvl="0" indent="-34290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Be a Superman to Please the Batman! 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13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扎实的规则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38750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  <a:defRPr sz="1800" b="1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  <a:defRPr sz="16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</a:lstStyle>
          <a:p>
            <a:r>
              <a:rPr lang="zh-CN" altLang="en-US" dirty="0"/>
              <a:t>表述、命名、逻辑要一致，语言要精确</a:t>
            </a:r>
          </a:p>
          <a:p>
            <a:pPr lvl="1"/>
            <a:r>
              <a:rPr lang="zh-CN" altLang="en-US" dirty="0"/>
              <a:t>顶尖学者记性和逻辑都好，一定找得出不一致和错误</a:t>
            </a:r>
            <a:endParaRPr lang="en-US" altLang="zh-CN" dirty="0"/>
          </a:p>
          <a:p>
            <a:pPr lvl="1"/>
            <a:r>
              <a:rPr lang="zh-CN" altLang="en-US" dirty="0"/>
              <a:t>有些不算错误，稍加解释就能理清，但读论文没有解释的机会</a:t>
            </a:r>
          </a:p>
          <a:p>
            <a:pPr lvl="1"/>
            <a:r>
              <a:rPr lang="zh-CN" altLang="en-US" dirty="0"/>
              <a:t>整体逻辑要自洽，不能有冲突</a:t>
            </a:r>
            <a:endParaRPr lang="en-US" altLang="zh-CN" dirty="0"/>
          </a:p>
          <a:p>
            <a:pPr lvl="1"/>
            <a:r>
              <a:rPr lang="zh-CN" altLang="en-US" dirty="0"/>
              <a:t>好好设计实验，覆盖所有关键论断，提前消解可能的质疑</a:t>
            </a:r>
          </a:p>
          <a:p>
            <a:pPr lvl="1"/>
            <a:r>
              <a:rPr lang="zh-CN" altLang="en-US" dirty="0"/>
              <a:t>注意公式、表格、图和命名；同一个符号绝不表示两个不同的变量</a:t>
            </a:r>
          </a:p>
          <a:p>
            <a:pPr lvl="1"/>
            <a:r>
              <a:rPr lang="zh-CN" altLang="en-US" dirty="0"/>
              <a:t>表和图里的每样东西都要说得通：文字、标签、图例</a:t>
            </a:r>
          </a:p>
          <a:p>
            <a:pPr lvl="1"/>
            <a:r>
              <a:rPr lang="zh-CN" altLang="en-US" dirty="0"/>
              <a:t>出现规律或反常时要解释；「全面超过所有人」无聊，规律和反常更有趣</a:t>
            </a:r>
          </a:p>
          <a:p>
            <a:r>
              <a:rPr lang="zh-CN" altLang="en-US" dirty="0"/>
              <a:t>不要试图藏问题，把它们暴露出来</a:t>
            </a:r>
          </a:p>
          <a:p>
            <a:pPr lvl="1"/>
            <a:r>
              <a:rPr lang="zh-CN" altLang="en-US" dirty="0"/>
              <a:t>工作很少是完美的；藏起来专家一定会发现并攻击，主动暴露能挡掉主动攻击</a:t>
            </a:r>
            <a:endParaRPr lang="en-US" altLang="zh-CN" dirty="0"/>
          </a:p>
          <a:p>
            <a:pPr marL="425450" lvl="1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zh-CN" altLang="en-US" sz="1800" b="1" dirty="0"/>
              <a:t>打印出来，认真读</a:t>
            </a:r>
            <a:r>
              <a:rPr lang="en-US" altLang="zh-CN" sz="1800" b="1" dirty="0"/>
              <a:t>3-4</a:t>
            </a:r>
            <a:r>
              <a:rPr lang="zh-CN" altLang="en-US" sz="1800" b="1" dirty="0"/>
              <a:t>遍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4DCF4A3-003D-F16B-DCDA-9FCA2E12661A}"/>
              </a:ext>
            </a:extLst>
          </p:cNvPr>
          <p:cNvSpPr txBox="1"/>
          <p:nvPr/>
        </p:nvSpPr>
        <p:spPr>
          <a:xfrm>
            <a:off x="2298274" y="2368057"/>
            <a:ext cx="45965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zh-CN" altLang="en-US" sz="1400" dirty="0"/>
              <a:t>避免模糊和夸大论述，要具体、精确；写论文不是散文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53043-F846-06FE-A331-417A297D8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>
            <a:extLst>
              <a:ext uri="{FF2B5EF4-FFF2-40B4-BE49-F238E27FC236}">
                <a16:creationId xmlns:a16="http://schemas.microsoft.com/office/drawing/2014/main" id="{3E34A6DE-6597-D1EF-A30A-BA1FB2909F6E}"/>
              </a:ext>
            </a:extLst>
          </p:cNvPr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>
              <a:extLst>
                <a:ext uri="{FF2B5EF4-FFF2-40B4-BE49-F238E27FC236}">
                  <a16:creationId xmlns:a16="http://schemas.microsoft.com/office/drawing/2014/main" id="{EAADC1CE-F2D5-C704-7AAD-B32974B4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>
              <a:extLst>
                <a:ext uri="{FF2B5EF4-FFF2-40B4-BE49-F238E27FC236}">
                  <a16:creationId xmlns:a16="http://schemas.microsoft.com/office/drawing/2014/main" id="{0A12CF99-38D8-DFAA-AF93-1EA53A71BD5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>
            <a:extLst>
              <a:ext uri="{FF2B5EF4-FFF2-40B4-BE49-F238E27FC236}">
                <a16:creationId xmlns:a16="http://schemas.microsoft.com/office/drawing/2014/main" id="{C2F8B7B2-E27C-F11A-E4F3-69607CFC5B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14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>
            <a:extLst>
              <a:ext uri="{FF2B5EF4-FFF2-40B4-BE49-F238E27FC236}">
                <a16:creationId xmlns:a16="http://schemas.microsoft.com/office/drawing/2014/main" id="{D1AF21BD-2100-7B9E-74F1-476D5DC29F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>
            <a:extLst>
              <a:ext uri="{FF2B5EF4-FFF2-40B4-BE49-F238E27FC236}">
                <a16:creationId xmlns:a16="http://schemas.microsoft.com/office/drawing/2014/main" id="{777E9FC5-2C8A-6465-4205-F29F51781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风格和细节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71708296-A077-D2A8-A594-93449BB45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>
            <a:extLst>
              <a:ext uri="{FF2B5EF4-FFF2-40B4-BE49-F238E27FC236}">
                <a16:creationId xmlns:a16="http://schemas.microsoft.com/office/drawing/2014/main" id="{C5059E63-F0E0-8BCD-31F4-F87F68A696EB}"/>
              </a:ext>
            </a:extLst>
          </p:cNvPr>
          <p:cNvSpPr txBox="1"/>
          <p:nvPr/>
        </p:nvSpPr>
        <p:spPr>
          <a:xfrm>
            <a:off x="80467" y="685800"/>
            <a:ext cx="8979408" cy="3643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  <a:defRPr sz="1800" b="1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  <a:defRPr sz="16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</a:lstStyle>
          <a:p>
            <a:r>
              <a:rPr lang="zh-CN" altLang="en-US" dirty="0"/>
              <a:t>论文不是散文，语言平实精准，不追求长句难词</a:t>
            </a:r>
          </a:p>
          <a:p>
            <a:pPr lvl="1"/>
            <a:r>
              <a:rPr lang="zh-CN" altLang="en-US" dirty="0"/>
              <a:t>介绍相关工作，不要堆砌技术名词，让不熟悉领域的读者看懂</a:t>
            </a:r>
            <a:endParaRPr lang="en-US" altLang="zh-CN" dirty="0"/>
          </a:p>
          <a:p>
            <a:pPr lvl="1"/>
            <a:r>
              <a:rPr lang="zh-CN" altLang="en-US" dirty="0"/>
              <a:t>避免长句和不常用的词，</a:t>
            </a:r>
            <a:r>
              <a:rPr lang="en-US" altLang="zh-CN" dirty="0"/>
              <a:t>4</a:t>
            </a:r>
            <a:r>
              <a:rPr lang="zh-CN" altLang="en-US" dirty="0"/>
              <a:t>行以上的句子少用</a:t>
            </a:r>
            <a:endParaRPr lang="en-US" altLang="zh-CN" dirty="0"/>
          </a:p>
          <a:p>
            <a:pPr lvl="1"/>
            <a:r>
              <a:rPr lang="zh-CN" altLang="en-US" dirty="0"/>
              <a:t>避免长段</a:t>
            </a:r>
            <a:endParaRPr lang="en-US" altLang="zh-CN" dirty="0"/>
          </a:p>
          <a:p>
            <a:pPr marL="425450" lvl="1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zh-CN" altLang="en-US" sz="1800" b="1" dirty="0"/>
              <a:t>图表风格清新直接</a:t>
            </a:r>
            <a:endParaRPr lang="en-US" altLang="zh-CN" sz="1800" b="1" dirty="0"/>
          </a:p>
          <a:p>
            <a:pPr lvl="1"/>
            <a:r>
              <a:rPr lang="zh-CN" altLang="en-US" dirty="0"/>
              <a:t>传统标准：黑白打印能够区分，通过点型和线型区分</a:t>
            </a:r>
            <a:endParaRPr lang="en-US" altLang="zh-CN" dirty="0"/>
          </a:p>
          <a:p>
            <a:pPr lvl="1"/>
            <a:r>
              <a:rPr lang="zh-CN" altLang="en-US" dirty="0"/>
              <a:t>彩色作图：充分利用整个色域</a:t>
            </a:r>
            <a:endParaRPr lang="en-US" altLang="zh-CN" dirty="0"/>
          </a:p>
          <a:p>
            <a:pPr lvl="1"/>
            <a:r>
              <a:rPr lang="zh-CN" altLang="en-US" dirty="0"/>
              <a:t>图表中的文字：不能太小，以正文的文字和全屏</a:t>
            </a:r>
            <a:r>
              <a:rPr lang="en-US" altLang="zh-CN" dirty="0"/>
              <a:t>PDF</a:t>
            </a:r>
            <a:r>
              <a:rPr lang="zh-CN" altLang="en-US" dirty="0"/>
              <a:t>阅读为标准</a:t>
            </a:r>
            <a:endParaRPr lang="en-US" altLang="zh-CN" dirty="0"/>
          </a:p>
          <a:p>
            <a:pPr marL="425450" lvl="1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zh-CN" altLang="en-US" sz="1800" b="1" dirty="0"/>
              <a:t>避免孤悬挂行和章节</a:t>
            </a:r>
            <a:endParaRPr lang="en-US" altLang="zh-CN" sz="1800" b="1" dirty="0"/>
          </a:p>
          <a:p>
            <a:pPr marL="425450" lvl="1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zh-CN" altLang="en-US" sz="1800" b="1" dirty="0"/>
              <a:t>图表算法的出现位置，要和描述它的正文尽量接近，最好同一页</a:t>
            </a:r>
            <a:endParaRPr lang="en-US" altLang="zh-CN" sz="1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1E9DF9-3D9B-EA50-773C-397991263B7C}"/>
              </a:ext>
            </a:extLst>
          </p:cNvPr>
          <p:cNvSpPr txBox="1"/>
          <p:nvPr/>
        </p:nvSpPr>
        <p:spPr>
          <a:xfrm>
            <a:off x="2298274" y="2368057"/>
            <a:ext cx="45965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zh-CN" altLang="en-US" sz="1400" dirty="0"/>
              <a:t>避免模糊和夸大论述，要具体、精确；写论文不是散文</a:t>
            </a:r>
          </a:p>
        </p:txBody>
      </p:sp>
    </p:spTree>
    <p:extLst>
      <p:ext uri="{BB962C8B-B14F-4D97-AF65-F5344CB8AC3E}">
        <p14:creationId xmlns:p14="http://schemas.microsoft.com/office/powerpoint/2010/main" val="212555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15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写审稿回复</a:t>
            </a:r>
            <a:r>
              <a:rPr lang="en-US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Author </a:t>
            </a:r>
            <a:r>
              <a:rPr lang="en" altLang="zh-CN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Response</a:t>
            </a:r>
            <a:endParaRPr lang="zh-CN" altLang="en-US" sz="2600" b="1" dirty="0">
              <a:solidFill>
                <a:srgbClr val="363535"/>
              </a:solidFill>
              <a:latin typeface="微软雅黑"/>
              <a:ea typeface="微软雅黑"/>
              <a:cs typeface="Times New Roman"/>
            </a:endParaRP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4075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大模型时代，回复可能比论文更重要，要求也更高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审稿人水平参差，为稳妥常给中间分，看别人的意见和你的回复再调整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争锋相对回答审稿人问题，“对线”强度非常大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回复要在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1-2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周内完成，常常需要大量补充实验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规则一：相信自己；你比多数审稿人更懂这个方向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规则二：结论先行，先给直接给答案，再给解释；适当总结问题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规则三：有逻辑、具体；引用图和表要指名，说明结果怎么解读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[W2：相对现有工作的创新] XXX 为适应流式场景做了三处主要创新：(1) 创新点一及收益。(2) 创新点二及收益……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规则四：利用论文里已有的内容和其他审稿人的意见来帮助自己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规则五：排优先级，关键审稿人值得最多的注意力和投入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16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防御式写作与研究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2962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写作像化妆，能让平庸的工作在某个地方被接收；要去顶会，工作本身得够好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要达到 S3 的写作标准，研究得按 P3 来做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研究重要的问题（亮眼）：是不是重要问题、有没有指出 SOTA 的根本局限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问题的关键特征是什么？它们怎么导致困难？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设计有原理的解法（顺滑）：核心想法是什么，它怎么和问题性质连起来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和 SOTA 有什么不同？性能和复杂度能说到什么程度？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执行审慎的过程（扎实）：严谨地做设计、分析、编码和实验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不要藏问题，出现意外时要讲清原因和机理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认真对待论文写作，留出时间打磨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17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与导师合作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一般学生等着学，好的学生反过来教；做你项目的主人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研究在推动知识边界，导师也不知道答案，你本该比他更懂这个题目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推着导师走：给他推荐论文、分享想法和实验计划、征求反馈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关注导师的问题和疑问，不是他的方案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导师的优势是经验、批判性思维和学术标准，不是对目前题目的理解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他的具体方案未必可行；用他的疑问引出你自己的解法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留出时间从杂事里抽身，去思考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研究既要努力也要思考，但大多同学思考太少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定期——一周一次——理清目标、位置和计划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用写作来引导项目：问题定义、方案设计、性能分析、实现计划</a:t>
            </a:r>
          </a:p>
          <a:p>
            <a:pPr marL="882650" lvl="1" indent="-342900" algn="just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写不出来就是没想清楚；有文档才能自查、复盘，也才能推导师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0EF5D-722C-2A55-030F-08A0B8B7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>
            <a:extLst>
              <a:ext uri="{FF2B5EF4-FFF2-40B4-BE49-F238E27FC236}">
                <a16:creationId xmlns:a16="http://schemas.microsoft.com/office/drawing/2014/main" id="{15BDEB8E-5A5C-3E95-10AB-1D72B37FE963}"/>
              </a:ext>
            </a:extLst>
          </p:cNvPr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>
              <a:extLst>
                <a:ext uri="{FF2B5EF4-FFF2-40B4-BE49-F238E27FC236}">
                  <a16:creationId xmlns:a16="http://schemas.microsoft.com/office/drawing/2014/main" id="{8C960D80-DC1A-8318-4321-83091522C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>
              <a:extLst>
                <a:ext uri="{FF2B5EF4-FFF2-40B4-BE49-F238E27FC236}">
                  <a16:creationId xmlns:a16="http://schemas.microsoft.com/office/drawing/2014/main" id="{B26E1469-74BC-4E03-E51D-FA0D3E7B33F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>
            <a:extLst>
              <a:ext uri="{FF2B5EF4-FFF2-40B4-BE49-F238E27FC236}">
                <a16:creationId xmlns:a16="http://schemas.microsoft.com/office/drawing/2014/main" id="{01578D04-F512-D775-BEF8-1FC35623A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18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>
            <a:extLst>
              <a:ext uri="{FF2B5EF4-FFF2-40B4-BE49-F238E27FC236}">
                <a16:creationId xmlns:a16="http://schemas.microsoft.com/office/drawing/2014/main" id="{F195BD8F-0444-B027-B6F3-4F90987CFE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>
            <a:extLst>
              <a:ext uri="{FF2B5EF4-FFF2-40B4-BE49-F238E27FC236}">
                <a16:creationId xmlns:a16="http://schemas.microsoft.com/office/drawing/2014/main" id="{5D35C192-D40C-ECEE-6D95-BBDD31D17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防御性写作与研究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D3F92354-5F11-B83B-1518-38A5E3D6B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>
            <a:extLst>
              <a:ext uri="{FF2B5EF4-FFF2-40B4-BE49-F238E27FC236}">
                <a16:creationId xmlns:a16="http://schemas.microsoft.com/office/drawing/2014/main" id="{BDCF8B13-4C2F-CB41-FC0D-C31934865F25}"/>
              </a:ext>
            </a:extLst>
          </p:cNvPr>
          <p:cNvSpPr txBox="1"/>
          <p:nvPr/>
        </p:nvSpPr>
        <p:spPr>
          <a:xfrm>
            <a:off x="80467" y="685800"/>
            <a:ext cx="8979408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写作像化妆，能够让一般的工作被接收；顶级发表，工作本身必须优秀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论文写作的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S3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标准，要求研究中需要做到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P3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研究重要的问题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Prominent Problem: Sparking: Impress Upfront</a:t>
            </a: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问题是否重要？是否分析清楚了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SOTA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方法的根本缺陷？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问题的核心和本质是什么？由这些核心和本质，导致了怎样的挑战？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设计理性的解法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Principled Solution: Smooth: Follow with Ease</a:t>
            </a: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我们解法的核心是什么？它和问题的核心性质是如何关联的？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我们方法和</a:t>
            </a:r>
            <a:r>
              <a:rPr lang="en-US" altLang="zh-CN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SOTA</a:t>
            </a: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的不同在哪里？它的复杂度、收敛性、性能有什么理论结果？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执行严谨的研究流程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: Steady: Survive Rigorous Checks</a:t>
            </a: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设计、分享、编程和实验全程保持严谨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882650" lvl="1" indent="-342900" algn="just" fontAlgn="auto">
              <a:spcBef>
                <a:spcPts val="60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p"/>
            </a:pPr>
            <a:r>
              <a:rPr lang="zh-CN" alt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不隐藏问题，出现异常的结果时，能够解释异常的原因</a:t>
            </a:r>
            <a:endParaRPr lang="en-US" altLang="zh-CN" sz="16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71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7" name="组合 3"/>
          <p:cNvGrpSpPr>
            <a:grpSpLocks/>
          </p:cNvGrpSpPr>
          <p:nvPr/>
        </p:nvGrpSpPr>
        <p:grpSpPr bwMode="auto">
          <a:xfrm>
            <a:off x="0" y="4756150"/>
            <a:ext cx="9144000" cy="415925"/>
            <a:chOff x="0" y="4756577"/>
            <a:chExt cx="9144000" cy="415498"/>
          </a:xfrm>
        </p:grpSpPr>
        <p:sp>
          <p:nvSpPr>
            <p:cNvPr id="41992" name="矩形 1"/>
            <p:cNvSpPr>
              <a:spLocks noChangeArrowheads="1"/>
            </p:cNvSpPr>
            <p:nvPr/>
          </p:nvSpPr>
          <p:spPr bwMode="auto">
            <a:xfrm>
              <a:off x="0" y="4829175"/>
              <a:ext cx="91440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800" b="1" i="1" dirty="0"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r"/>
              <a:r>
                <a:rPr lang="en-US" altLang="zh-CN" sz="20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zh-CN" alt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993" name="标题 1"/>
            <p:cNvSpPr txBox="1">
              <a:spLocks/>
            </p:cNvSpPr>
            <p:nvPr/>
          </p:nvSpPr>
          <p:spPr bwMode="auto">
            <a:xfrm>
              <a:off x="8212455" y="4756577"/>
              <a:ext cx="52006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 sz="1400"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800" b="1" i="1">
                  <a:latin typeface="Times New Roman" pitchFamily="18" charset="0"/>
                  <a:cs typeface="Times New Roman" pitchFamily="18" charset="0"/>
                  <a:sym typeface="Arial" charset="0"/>
                </a:rPr>
                <a:t>Slide</a:t>
              </a:r>
              <a:endParaRPr lang="zh-CN" altLang="en-US" sz="1800">
                <a:latin typeface="Times New Roman" pitchFamily="18" charset="0"/>
                <a:cs typeface="Times New Roman" pitchFamily="18" charset="0"/>
                <a:sym typeface="Arial" charset="0"/>
              </a:endParaRPr>
            </a:p>
          </p:txBody>
        </p:sp>
      </p:grpSp>
      <p:sp>
        <p:nvSpPr>
          <p:cNvPr id="41988" name="灯片编号占位符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1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0BFFB93C-6DD5-49C5-AE76-523F2EFD6115}" type="slidenum">
              <a:rPr lang="zh-CN" altLang="en-US" sz="1800" smtClean="0">
                <a:latin typeface="Times New Roman" pitchFamily="18" charset="0"/>
              </a:rPr>
              <a:pPr eaLnBrk="1" hangingPunct="1"/>
              <a:t>19</a:t>
            </a:fld>
            <a:endParaRPr lang="zh-CN" altLang="en-US" sz="1800">
              <a:latin typeface="Times New Roman" pitchFamily="18" charset="0"/>
            </a:endParaRPr>
          </a:p>
        </p:txBody>
      </p:sp>
      <p:cxnSp>
        <p:nvCxnSpPr>
          <p:cNvPr id="41989" name="直接连接符 3"/>
          <p:cNvCxnSpPr>
            <a:cxnSpLocks noChangeShapeType="1"/>
          </p:cNvCxnSpPr>
          <p:nvPr/>
        </p:nvCxnSpPr>
        <p:spPr bwMode="auto">
          <a:xfrm>
            <a:off x="0" y="714375"/>
            <a:ext cx="9144000" cy="0"/>
          </a:xfrm>
          <a:prstGeom prst="line">
            <a:avLst/>
          </a:prstGeom>
          <a:noFill/>
          <a:ln w="22225" algn="ctr">
            <a:solidFill>
              <a:srgbClr val="2486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0" name="标题 1"/>
          <p:cNvSpPr>
            <a:spLocks noGrp="1"/>
          </p:cNvSpPr>
          <p:nvPr>
            <p:ph type="ctrTitle"/>
          </p:nvPr>
        </p:nvSpPr>
        <p:spPr>
          <a:xfrm>
            <a:off x="931545" y="213299"/>
            <a:ext cx="6909118" cy="360099"/>
          </a:xfrm>
        </p:spPr>
        <p:txBody>
          <a:bodyPr/>
          <a:lstStyle/>
          <a:p>
            <a:r>
              <a:rPr lang="zh-CN" altLang="en-US" sz="2600" b="1" dirty="0">
                <a:solidFill>
                  <a:srgbClr val="363535"/>
                </a:solidFill>
                <a:latin typeface="微软雅黑"/>
                <a:ea typeface="微软雅黑"/>
                <a:cs typeface="Times New Roman"/>
              </a:rPr>
              <a:t>总结：防御性写作</a:t>
            </a:r>
          </a:p>
        </p:txBody>
      </p:sp>
      <p:pic>
        <p:nvPicPr>
          <p:cNvPr id="4" name="图片 3" descr="武漢大學- 維基百科，自由的百科全書">
            <a:extLst>
              <a:ext uri="{FF2B5EF4-FFF2-40B4-BE49-F238E27FC236}">
                <a16:creationId xmlns:a16="http://schemas.microsoft.com/office/drawing/2014/main" id="{2C713DE3-6D41-D5AE-FE08-C7506671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5720"/>
            <a:ext cx="594360" cy="594360"/>
          </a:xfrm>
          <a:prstGeom prst="rect">
            <a:avLst/>
          </a:prstGeom>
        </p:spPr>
      </p:pic>
      <p:sp>
        <p:nvSpPr>
          <p:cNvPr id="41994" name="Content Placeholder 2"/>
          <p:cNvSpPr txBox="1"/>
          <p:nvPr/>
        </p:nvSpPr>
        <p:spPr>
          <a:xfrm>
            <a:off x="80467" y="685800"/>
            <a:ext cx="8979408" cy="1329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满足 S3 写作标准，亮眼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(Sparkling)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、顺滑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(Smooth)</a:t>
            </a: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、扎实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(</a:t>
            </a:r>
            <a:r>
              <a:rPr lang="en-US" altLang="zh-CN" sz="1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Steady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)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照着详细规则打磨，并且要花时间</a:t>
            </a:r>
          </a:p>
          <a:p>
            <a:pPr marL="42545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  <a:buFont typeface="Wingdings" panose="05000000000000000000" pitchFamily="2" charset="2"/>
              <a:buChar char="v"/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按 P3 的方式做研究</a:t>
            </a:r>
            <a:r>
              <a:rPr lang="en-US" altLang="zh-CN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Prominent, Principled, and Prudent.</a:t>
            </a:r>
            <a:endParaRPr lang="zh-CN" altLang="en-US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8" descr="闪电侠：巴里艾伦| AllAmericanComic 维基| Fandom">
            <a:extLst>
              <a:ext uri="{FF2B5EF4-FFF2-40B4-BE49-F238E27FC236}">
                <a16:creationId xmlns:a16="http://schemas.microsoft.com/office/drawing/2014/main" id="{E056F6BD-BCC6-E642-16C6-10857519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" y="2061179"/>
            <a:ext cx="1188720" cy="148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蝙蝠侠_百度百科">
            <a:extLst>
              <a:ext uri="{FF2B5EF4-FFF2-40B4-BE49-F238E27FC236}">
                <a16:creationId xmlns:a16="http://schemas.microsoft.com/office/drawing/2014/main" id="{BD1CA6B2-D0F9-2B30-822D-83143A3A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963" y="2009083"/>
            <a:ext cx="1525361" cy="152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Jon Snow Has Jorah Mormont's Sword - Game of Thrones Longclaw Sword">
            <a:extLst>
              <a:ext uri="{FF2B5EF4-FFF2-40B4-BE49-F238E27FC236}">
                <a16:creationId xmlns:a16="http://schemas.microsoft.com/office/drawing/2014/main" id="{87FD8481-9191-AA17-C01C-54346422C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690" y="2005550"/>
            <a:ext cx="1525361" cy="15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A965958-67DB-0C10-D7C4-5C08D4479724}"/>
              </a:ext>
            </a:extLst>
          </p:cNvPr>
          <p:cNvSpPr txBox="1"/>
          <p:nvPr/>
        </p:nvSpPr>
        <p:spPr>
          <a:xfrm>
            <a:off x="215648" y="3495661"/>
            <a:ext cx="250042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6349"/>
              </a:buClr>
            </a:pPr>
            <a:r>
              <a:rPr lang="zh-CN" altLang="en-US" sz="1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 闪电型</a:t>
            </a:r>
            <a:endParaRPr lang="en-US" altLang="zh-CN" sz="1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Sparkling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Impress upfront 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Prominent Problem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C7C289E-8892-A074-9BA2-70F54CECA72D}"/>
              </a:ext>
            </a:extLst>
          </p:cNvPr>
          <p:cNvSpPr txBox="1"/>
          <p:nvPr/>
        </p:nvSpPr>
        <p:spPr>
          <a:xfrm>
            <a:off x="2931716" y="3512284"/>
            <a:ext cx="2500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迟钝型</a:t>
            </a:r>
            <a:endParaRPr lang="en-US" altLang="zh-CN" sz="20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Follow with ease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Principled Solution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479DDB3-9381-DF00-BDF5-F3650477CF13}"/>
              </a:ext>
            </a:extLst>
          </p:cNvPr>
          <p:cNvSpPr txBox="1"/>
          <p:nvPr/>
        </p:nvSpPr>
        <p:spPr>
          <a:xfrm>
            <a:off x="5819662" y="3545183"/>
            <a:ext cx="2701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挑剔型</a:t>
            </a:r>
            <a:endParaRPr lang="en-US" altLang="zh-CN" sz="20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Steady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Survive hostile checks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Prudent Methodology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echEd_2012_Template_16x9">
  <a:themeElements>
    <a:clrScheme name="">
      <a:dk1>
        <a:srgbClr val="1D4C7C"/>
      </a:dk1>
      <a:lt1>
        <a:srgbClr val="FFFFFF"/>
      </a:lt1>
      <a:dk2>
        <a:srgbClr val="363535"/>
      </a:dk2>
      <a:lt2>
        <a:srgbClr val="3397D3"/>
      </a:lt2>
      <a:accent1>
        <a:srgbClr val="3397D3"/>
      </a:accent1>
      <a:accent2>
        <a:srgbClr val="8E499C"/>
      </a:accent2>
      <a:accent3>
        <a:srgbClr val="AEAEAE"/>
      </a:accent3>
      <a:accent4>
        <a:srgbClr val="DADADA"/>
      </a:accent4>
      <a:accent5>
        <a:srgbClr val="ADC9E6"/>
      </a:accent5>
      <a:accent6>
        <a:srgbClr val="80418D"/>
      </a:accent6>
      <a:hlink>
        <a:srgbClr val="FFFFFF"/>
      </a:hlink>
      <a:folHlink>
        <a:srgbClr val="FFFFFF"/>
      </a:folHlink>
    </a:clrScheme>
    <a:fontScheme name="TechEd_2012_Template_16x9">
      <a:majorFont>
        <a:latin typeface="Segoe UI"/>
        <a:ea typeface=""/>
        <a:cs typeface="Segoe UI"/>
      </a:majorFont>
      <a:minorFont>
        <a:latin typeface="Segoe UI"/>
        <a:ea typeface=""/>
        <a:cs typeface="Segoe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858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zh-CN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858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zh-CN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1D4C7C"/>
      </a:dk1>
      <a:lt1>
        <a:srgbClr val="FFFFFF"/>
      </a:lt1>
      <a:dk2>
        <a:srgbClr val="363535"/>
      </a:dk2>
      <a:lt2>
        <a:srgbClr val="3397D3"/>
      </a:lt2>
      <a:accent1>
        <a:srgbClr val="3397D3"/>
      </a:accent1>
      <a:accent2>
        <a:srgbClr val="8E499C"/>
      </a:accent2>
      <a:accent3>
        <a:srgbClr val="AEAEAE"/>
      </a:accent3>
      <a:accent4>
        <a:srgbClr val="DADADA"/>
      </a:accent4>
      <a:accent5>
        <a:srgbClr val="ADC9E6"/>
      </a:accent5>
      <a:accent6>
        <a:srgbClr val="80418D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12426</TotalTime>
  <Pages>0</Pages>
  <Words>3380</Words>
  <Characters>0</Characters>
  <Application>Microsoft Office PowerPoint</Application>
  <DocSecurity>0</DocSecurity>
  <PresentationFormat>全屏显示(16:9)</PresentationFormat>
  <Lines>0</Lines>
  <Paragraphs>273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微软雅黑</vt:lpstr>
      <vt:lpstr>Arial</vt:lpstr>
      <vt:lpstr>Segoe UI</vt:lpstr>
      <vt:lpstr>Times New Roman</vt:lpstr>
      <vt:lpstr>Wingdings</vt:lpstr>
      <vt:lpstr>TechEd_2012_Template_16x9</vt:lpstr>
      <vt:lpstr>PowerPoint 演示文稿</vt:lpstr>
      <vt:lpstr>论文审稿流程</vt:lpstr>
      <vt:lpstr>审稿人的反应难以预测</vt:lpstr>
      <vt:lpstr>带着防守意识去写（Defensive Writing）</vt:lpstr>
      <vt:lpstr>Sparkling亮眼：闪电型的审稿人Flash</vt:lpstr>
      <vt:lpstr>规则一：长引言Introduction</vt:lpstr>
      <vt:lpstr>亮眼：其他规则</vt:lpstr>
      <vt:lpstr>打造一套概念和逻辑体系</vt:lpstr>
      <vt:lpstr>流畅Smooth：迟钝型的审稿人Dull</vt:lpstr>
      <vt:lpstr>顺滑：规则</vt:lpstr>
      <vt:lpstr>顺滑：图表与隔离复杂性</vt:lpstr>
      <vt:lpstr>Steady扎实：挑剔型的审稿人Picky</vt:lpstr>
      <vt:lpstr>扎实的规则</vt:lpstr>
      <vt:lpstr>风格和细节</vt:lpstr>
      <vt:lpstr>写审稿回复Author Response</vt:lpstr>
      <vt:lpstr>防御式写作与研究</vt:lpstr>
      <vt:lpstr>与导师合作</vt:lpstr>
      <vt:lpstr>防御性写作与研究</vt:lpstr>
      <vt:lpstr>总结：防御性写作</vt:lpstr>
    </vt:vector>
  </TitlesOfParts>
  <Manager>&lt;Content Manager Name Here&gt;</Manager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SAE-LR</dc:title>
  <dc:creator>Sonic</dc:creator>
  <cp:lastModifiedBy>潇 晏</cp:lastModifiedBy>
  <cp:revision>961</cp:revision>
  <dcterms:created xsi:type="dcterms:W3CDTF">2012-03-22T18:48:00Z</dcterms:created>
  <dcterms:modified xsi:type="dcterms:W3CDTF">2026-10-16T02:04:52Z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0x010100B88FC3ECA26D1C46B3C4C83281D2EB9C003BBE479AF4108146A616B6B5E7069DBC</vt:lpwstr>
  </property>
  <property fmtid="{D5CDD505-2E9C-101B-9397-08002B2CF9AE}" pid="3" name="Event Venue">
    <vt:lpwstr>232;#Orange County Convention Center Orlando, FL|bd993e89-aa48-4695-84e0-3b53e88b1a79</vt:lpwstr>
  </property>
  <property fmtid="{D5CDD505-2E9C-101B-9397-08002B2CF9AE}" pid="4" name="Event Location">
    <vt:lpwstr>231;#Orlando|99ded043-d247-43a1-9b7a-028ecd66d1eb</vt:lpwstr>
  </property>
  <property fmtid="{D5CDD505-2E9C-101B-9397-08002B2CF9AE}" pid="5" name="Event1">
    <vt:lpwstr>126;#TechEd|ac8fad57-eb30-43a8-b5bd-05dcf2cf2246</vt:lpwstr>
  </property>
  <property fmtid="{D5CDD505-2E9C-101B-9397-08002B2CF9AE}" pid="6" name="KSOProductBuildVer">
    <vt:lpwstr>2052-9.1.0.4180</vt:lpwstr>
  </property>
</Properties>
</file>